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4" r:id="rId3"/>
    <p:sldId id="257" r:id="rId4"/>
    <p:sldId id="258" r:id="rId5"/>
    <p:sldId id="266" r:id="rId6"/>
    <p:sldId id="259" r:id="rId7"/>
    <p:sldId id="260" r:id="rId8"/>
    <p:sldId id="261" r:id="rId9"/>
    <p:sldId id="262" r:id="rId10"/>
    <p:sldId id="263" r:id="rId11"/>
    <p:sldId id="265" r:id="rId12"/>
    <p:sldId id="264" r:id="rId13"/>
    <p:sldId id="268" r:id="rId14"/>
    <p:sldId id="270" r:id="rId15"/>
    <p:sldId id="271" r:id="rId16"/>
    <p:sldId id="273" r:id="rId17"/>
    <p:sldId id="276" r:id="rId18"/>
    <p:sldId id="278" r:id="rId19"/>
    <p:sldId id="279" r:id="rId20"/>
    <p:sldId id="281" r:id="rId21"/>
    <p:sldId id="283" r:id="rId22"/>
    <p:sldId id="284" r:id="rId2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457F7-1509-4790-A848-008AE70ED688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F0052-8ABB-418F-9C95-5A2F88E4FE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3976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7DB32AC-8565-4967-9418-A395BF0545EF}" type="slidenum">
              <a:t>20</a:t>
            </a:fld>
            <a:endParaRPr lang="zxx-none"/>
          </a:p>
        </p:txBody>
      </p:sp>
      <p:sp>
        <p:nvSpPr>
          <p:cNvPr id="2" name="Diakép hely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42219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552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585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738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868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5713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112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576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80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273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833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595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9D7D0-251A-4296-8F85-E1F21965204A}" type="datetimeFigureOut">
              <a:rPr lang="hu-HU" smtClean="0"/>
              <a:t>2018. 05. 14.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F7167-B203-4ADB-943A-2E71BBE816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250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Bihar_megye" TargetMode="External"/><Relationship Id="rId7" Type="http://schemas.openxmlformats.org/officeDocument/2006/relationships/hyperlink" Target="https://hu.wikipedia.org/wiki/Sebes-K%C3%B6r%C3%B6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K%C3%B6r%C3%B6s%C3%B6k" TargetMode="External"/><Relationship Id="rId5" Type="http://schemas.openxmlformats.org/officeDocument/2006/relationships/hyperlink" Target="https://hu.wikipedia.org/wiki/Partium" TargetMode="External"/><Relationship Id="rId4" Type="http://schemas.openxmlformats.org/officeDocument/2006/relationships/hyperlink" Target="https://hu.wikipedia.org/wiki/Munic%C3%ADpium_(Rom%C3%A1nia)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u.wikipedia.org/wiki/Nagyv%C3%A1rad" TargetMode="External"/><Relationship Id="rId4" Type="http://schemas.openxmlformats.org/officeDocument/2006/relationships/hyperlink" Target="https://hu.wikipedia.org/wiki/Barok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hu.wikipedia.org/wiki/19._sz%C3%A1zad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Aranyos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hyperlink" Target="https://hu.wikipedia.org/wiki/Hesd%C3%A1t-patak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Ã©ptalÃ¡lat a kÃ¶vetkezÅre: âerdÃ©lyâ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  <a:effectLst>
                  <a:outerShdw blurRad="177800" dir="13860000" algn="ctr" rotWithShape="0">
                    <a:srgbClr val="000000">
                      <a:alpha val="70000"/>
                    </a:srgbClr>
                  </a:outerShdw>
                </a:effectLst>
                <a:latin typeface="Berlin Sans FB Demi" panose="020E0802020502020306" pitchFamily="34" charset="0"/>
                <a:cs typeface="Times New Roman" panose="02020603050405020304" pitchFamily="18" charset="0"/>
              </a:rPr>
              <a:t>Határtalanul</a:t>
            </a:r>
            <a:endParaRPr lang="hu-HU" dirty="0">
              <a:solidFill>
                <a:schemeClr val="bg1"/>
              </a:solidFill>
              <a:effectLst>
                <a:outerShdw blurRad="177800" dir="13860000" algn="ctr" rotWithShape="0">
                  <a:srgbClr val="000000">
                    <a:alpha val="70000"/>
                  </a:srgbClr>
                </a:outerShdw>
              </a:effectLst>
              <a:latin typeface="Berlin Sans FB Demi" panose="020E0802020502020306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4000" dirty="0" smtClean="0">
                <a:solidFill>
                  <a:schemeClr val="bg1"/>
                </a:solidFill>
                <a:effectLst>
                  <a:outerShdw blurRad="127000" dir="11700000" algn="ctr" rotWithShape="0">
                    <a:srgbClr val="000000">
                      <a:alpha val="55000"/>
                    </a:srgbClr>
                  </a:outerShdw>
                </a:effectLst>
                <a:latin typeface="Berlin Sans FB" panose="020E0602020502020306" pitchFamily="34" charset="0"/>
              </a:rPr>
              <a:t>Erdély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8592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481806"/>
            <a:ext cx="10515600" cy="1325563"/>
          </a:xfrm>
        </p:spPr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cxnSp>
        <p:nvCxnSpPr>
          <p:cNvPr id="4097" name="Egyenes összekötő 4096"/>
          <p:cNvCxnSpPr/>
          <p:nvPr/>
        </p:nvCxnSpPr>
        <p:spPr>
          <a:xfrm>
            <a:off x="9918700" y="28575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3" name="Kép 4102"/>
          <p:cNvPicPr>
            <a:picLocks noChangeAspect="1"/>
          </p:cNvPicPr>
          <p:nvPr/>
        </p:nvPicPr>
        <p:blipFill rotWithShape="1">
          <a:blip r:embed="rId2"/>
          <a:srcRect l="2182" t="13519" r="1564" b="15368"/>
          <a:stretch/>
        </p:blipFill>
        <p:spPr>
          <a:xfrm>
            <a:off x="12700" y="0"/>
            <a:ext cx="12179300" cy="6858000"/>
          </a:xfrm>
          <a:prstGeom prst="rect">
            <a:avLst/>
          </a:prstGeom>
        </p:spPr>
      </p:pic>
      <p:cxnSp>
        <p:nvCxnSpPr>
          <p:cNvPr id="4106" name="Egyenes összekötő 4105"/>
          <p:cNvCxnSpPr/>
          <p:nvPr/>
        </p:nvCxnSpPr>
        <p:spPr>
          <a:xfrm flipV="1">
            <a:off x="1066800" y="190500"/>
            <a:ext cx="457200" cy="6731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Egyenes összekötő 4108"/>
          <p:cNvCxnSpPr/>
          <p:nvPr/>
        </p:nvCxnSpPr>
        <p:spPr>
          <a:xfrm>
            <a:off x="1524000" y="190500"/>
            <a:ext cx="1765300" cy="5334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2" name="Egyenes összekötő 4111"/>
          <p:cNvCxnSpPr/>
          <p:nvPr/>
        </p:nvCxnSpPr>
        <p:spPr>
          <a:xfrm>
            <a:off x="3289300" y="723900"/>
            <a:ext cx="990600" cy="291306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5" name="Egyenes összekötő 4114"/>
          <p:cNvCxnSpPr/>
          <p:nvPr/>
        </p:nvCxnSpPr>
        <p:spPr>
          <a:xfrm>
            <a:off x="4267200" y="1015206"/>
            <a:ext cx="241300" cy="53419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8" name="Egyenes összekötő 4117"/>
          <p:cNvCxnSpPr/>
          <p:nvPr/>
        </p:nvCxnSpPr>
        <p:spPr>
          <a:xfrm>
            <a:off x="4508500" y="1497012"/>
            <a:ext cx="1231900" cy="7064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1" name="Egyenes összekötő 4120"/>
          <p:cNvCxnSpPr/>
          <p:nvPr/>
        </p:nvCxnSpPr>
        <p:spPr>
          <a:xfrm>
            <a:off x="5740400" y="1567656"/>
            <a:ext cx="1968500" cy="53101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4" name="Egyenes összekötő 4123"/>
          <p:cNvCxnSpPr/>
          <p:nvPr/>
        </p:nvCxnSpPr>
        <p:spPr>
          <a:xfrm flipH="1">
            <a:off x="7416800" y="2098675"/>
            <a:ext cx="279400" cy="2028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7" name="Egyenes összekötő 4126"/>
          <p:cNvCxnSpPr/>
          <p:nvPr/>
        </p:nvCxnSpPr>
        <p:spPr>
          <a:xfrm flipH="1">
            <a:off x="7327900" y="4140200"/>
            <a:ext cx="88900" cy="8636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33"/>
          <p:cNvCxnSpPr/>
          <p:nvPr/>
        </p:nvCxnSpPr>
        <p:spPr>
          <a:xfrm flipH="1" flipV="1">
            <a:off x="7035800" y="4400550"/>
            <a:ext cx="266700" cy="5905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 flipH="1" flipV="1">
            <a:off x="6362700" y="3632200"/>
            <a:ext cx="673100" cy="7683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43"/>
          <p:cNvCxnSpPr/>
          <p:nvPr/>
        </p:nvCxnSpPr>
        <p:spPr>
          <a:xfrm flipV="1">
            <a:off x="5067300" y="3644900"/>
            <a:ext cx="1295400" cy="74613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gyenes összekötő 46"/>
          <p:cNvCxnSpPr/>
          <p:nvPr/>
        </p:nvCxnSpPr>
        <p:spPr>
          <a:xfrm>
            <a:off x="3086100" y="3719513"/>
            <a:ext cx="19812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flipV="1">
            <a:off x="3086100" y="3505200"/>
            <a:ext cx="0" cy="214313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/>
          <p:cNvCxnSpPr/>
          <p:nvPr/>
        </p:nvCxnSpPr>
        <p:spPr>
          <a:xfrm flipH="1" flipV="1">
            <a:off x="520700" y="2603500"/>
            <a:ext cx="2565400" cy="8890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55"/>
          <p:cNvCxnSpPr/>
          <p:nvPr/>
        </p:nvCxnSpPr>
        <p:spPr>
          <a:xfrm flipV="1">
            <a:off x="7708900" y="1497012"/>
            <a:ext cx="393700" cy="60166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62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Ã©ptalÃ¡lat a kÃ¶vetkezÅre: ânagyszalonta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472" y="3016251"/>
            <a:ext cx="4732259" cy="354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60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Nagyszalonta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hu-HU" u="sng" dirty="0"/>
              <a:t>Elhelyezkedése</a:t>
            </a:r>
            <a:r>
              <a:rPr lang="hu-HU" dirty="0"/>
              <a:t>:</a:t>
            </a:r>
          </a:p>
          <a:p>
            <a:r>
              <a:rPr lang="hu-HU" b="1" dirty="0"/>
              <a:t>Nagyszalonta</a:t>
            </a:r>
            <a:r>
              <a:rPr lang="hu-HU" dirty="0"/>
              <a:t> a Köles-ér partján fekvő Bihar megyei falu. </a:t>
            </a:r>
            <a:r>
              <a:rPr lang="hu-HU" dirty="0" smtClean="0"/>
              <a:t> </a:t>
            </a:r>
            <a:r>
              <a:rPr lang="hu-HU" dirty="0"/>
              <a:t>14 </a:t>
            </a:r>
            <a:r>
              <a:rPr lang="hu-HU" dirty="0" smtClean="0"/>
              <a:t>kilométerre található </a:t>
            </a:r>
            <a:r>
              <a:rPr lang="hu-HU" dirty="0"/>
              <a:t>a Nagyszalonta - Méhkerék határátkelőtől</a:t>
            </a:r>
            <a:r>
              <a:rPr lang="hu-HU" dirty="0" smtClean="0"/>
              <a:t>.</a:t>
            </a:r>
          </a:p>
          <a:p>
            <a:r>
              <a:rPr lang="hu-HU" dirty="0"/>
              <a:t>1817. március 2-án </a:t>
            </a:r>
            <a:r>
              <a:rPr lang="hu-HU" dirty="0" smtClean="0"/>
              <a:t>itt született Arany János.</a:t>
            </a:r>
          </a:p>
          <a:p>
            <a:pPr marL="0" indent="0">
              <a:buNone/>
            </a:pP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850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Öreg</a:t>
            </a:r>
            <a:r>
              <a:rPr lang="hu-HU" sz="2000" u="sng" dirty="0"/>
              <a:t> </a:t>
            </a:r>
            <a:r>
              <a:rPr lang="hu-HU" sz="32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torony-Csonka</a:t>
            </a:r>
            <a:r>
              <a:rPr lang="hu-HU" sz="2000" u="sng" dirty="0"/>
              <a:t> </a:t>
            </a:r>
            <a:r>
              <a:rPr lang="hu-HU" sz="32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torony</a:t>
            </a:r>
            <a:r>
              <a:rPr lang="hu-HU" dirty="0"/>
              <a:t/>
            </a:r>
            <a:br>
              <a:rPr lang="hu-HU" dirty="0"/>
            </a:b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Nagyszalonta jelképe a Csonka-torony.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Az </a:t>
            </a:r>
            <a:r>
              <a:rPr lang="hu-HU" dirty="0" smtClean="0"/>
              <a:t>épületet a törökök támadása után </a:t>
            </a:r>
            <a:r>
              <a:rPr lang="hu-HU" dirty="0"/>
              <a:t>ide telepített </a:t>
            </a:r>
            <a:r>
              <a:rPr lang="hu-HU" dirty="0" smtClean="0"/>
              <a:t>hajdúk</a:t>
            </a:r>
          </a:p>
          <a:p>
            <a:pPr marL="0" indent="0">
              <a:buNone/>
            </a:pPr>
            <a:r>
              <a:rPr lang="hu-HU" dirty="0" smtClean="0"/>
              <a:t> </a:t>
            </a:r>
            <a:r>
              <a:rPr lang="hu-HU" dirty="0" smtClean="0"/>
              <a:t> építették. </a:t>
            </a:r>
            <a:r>
              <a:rPr lang="hu-HU" dirty="0"/>
              <a:t>V</a:t>
            </a:r>
            <a:r>
              <a:rPr lang="hu-HU" dirty="0" smtClean="0"/>
              <a:t>édelmi </a:t>
            </a:r>
            <a:r>
              <a:rPr lang="hu-HU" dirty="0"/>
              <a:t>célokat </a:t>
            </a:r>
            <a:r>
              <a:rPr lang="hu-HU" dirty="0" smtClean="0"/>
              <a:t>szolgált. 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 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 descr="KÃ©ptalÃ¡lat a kÃ¶vetkezÅre: ânagyszalonta kÃ©pekâ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632" y="0"/>
            <a:ext cx="3564367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63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Nagyvárad</a:t>
            </a:r>
            <a:endParaRPr lang="hu-HU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90688"/>
            <a:ext cx="11351172" cy="351193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132081" y="5298958"/>
            <a:ext cx="6096000" cy="10802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u-HU" sz="2000" dirty="0" smtClean="0"/>
              <a:t>romániai</a:t>
            </a:r>
            <a:r>
              <a:rPr lang="hu-HU" sz="2000" dirty="0"/>
              <a:t> </a:t>
            </a:r>
            <a:r>
              <a:rPr lang="hu-HU" sz="2000" dirty="0" smtClean="0">
                <a:hlinkClick r:id="rId3" tooltip="Bihar megye"/>
              </a:rPr>
              <a:t>Bihar </a:t>
            </a:r>
            <a:r>
              <a:rPr lang="hu-HU" sz="20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tooltip="Bihar megye"/>
              </a:rPr>
              <a:t>megye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székhelye, </a:t>
            </a:r>
            <a:r>
              <a:rPr lang="hu-HU" sz="20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tooltip="Municípium (Románia)"/>
              </a:rPr>
              <a:t>megyei jogú város</a:t>
            </a:r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 </a:t>
            </a:r>
            <a:r>
              <a:rPr lang="hu-HU" sz="20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Partium"/>
              </a:rPr>
              <a:t>Partiumban</a:t>
            </a:r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 </a:t>
            </a:r>
            <a:r>
              <a:rPr lang="hu-HU" sz="20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 tooltip="Körösök"/>
              </a:rPr>
              <a:t>Körösvidéken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 </a:t>
            </a:r>
            <a:r>
              <a:rPr lang="hu-HU" sz="20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 tooltip="Sebes-Körös"/>
              </a:rPr>
              <a:t>Sebes-Körös</a:t>
            </a:r>
            <a:r>
              <a:rPr lang="hu-HU" sz="20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partján A település a régió legnagyobb városa.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Cím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u-HU" sz="6600" b="0" i="0" u="none" strike="noStrike" kern="1200" cap="all" spc="0" baseline="0">
                <a:solidFill>
                  <a:srgbClr val="FB8C29"/>
                </a:solidFill>
                <a:uFillTx/>
                <a:latin typeface="Rockwell"/>
              </a:defRPr>
            </a:lvl1pPr>
          </a:lstStyle>
          <a:p>
            <a:pPr lvl="0">
              <a:spcBef>
                <a:spcPct val="0"/>
              </a:spcBef>
            </a:pPr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A nagyváradi római katolikus székesegyház</a:t>
            </a:r>
          </a:p>
        </p:txBody>
      </p:sp>
      <p:sp>
        <p:nvSpPr>
          <p:cNvPr id="7" name="Alcím 2"/>
          <p:cNvSpPr txBox="1">
            <a:spLocks noGrp="1"/>
          </p:cNvSpPr>
          <p:nvPr/>
        </p:nvSpPr>
        <p:spPr>
          <a:xfrm>
            <a:off x="-275841" y="2037912"/>
            <a:ext cx="14752414" cy="1406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itchFamily="34"/>
              <a:buNone/>
              <a:tabLst/>
              <a:defRPr lang="hu-HU" sz="1800" b="0" i="0" u="none" strike="noStrike" kern="1200" cap="all" spc="0" baseline="0">
                <a:solidFill>
                  <a:srgbClr val="FFFFFF"/>
                </a:solidFill>
                <a:uFillTx/>
                <a:latin typeface="Rockwell"/>
              </a:defRPr>
            </a:lvl1pPr>
            <a:lvl2pPr marL="685800" marR="0" lvl="1" indent="-228600" algn="l" defTabSz="914400" rtl="0" fontAlgn="auto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Rockwell"/>
              </a:defRPr>
            </a:lvl2pPr>
            <a:lvl3pPr marL="1143000" marR="0" lvl="2" indent="-228600" algn="l" defTabSz="914400" rtl="0" fontAlgn="auto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itchFamily="34"/>
              <a:buChar char="•"/>
              <a:tabLst/>
              <a:def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Rockwell"/>
              </a:defRPr>
            </a:lvl3pPr>
            <a:lvl4pPr marL="1600200" marR="0" lvl="3" indent="-228600" algn="l" defTabSz="914400" rtl="0" fontAlgn="auto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itchFamily="34"/>
              <a:buChar char="•"/>
              <a:tabLst/>
              <a:def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Rockwell"/>
              </a:defRPr>
            </a:lvl4pPr>
            <a:lvl5pPr marL="2057400" marR="0" lvl="4" indent="-228600" algn="l" defTabSz="914400" rtl="0" fontAlgn="auto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itchFamily="34"/>
              <a:buChar char="•"/>
              <a:tabLst/>
              <a:def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Rockwel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/>
          </a:p>
        </p:txBody>
      </p:sp>
      <p:pic>
        <p:nvPicPr>
          <p:cNvPr id="8" name="Picture 2" descr="KÃ©ptalÃ¡lat a kÃ¶vetkezÅre: âA nagyvÃ¡radi rÃ³mai katolikus szÃ©kesegyhÃ¡z hd kivÃ¼rÅlâ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913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latin typeface="+mj-lt"/>
              </a:rPr>
              <a:t>A nagyváradi római katolikus székesegyház a legnagyobb barokk stílusban épült templom </a:t>
            </a:r>
            <a:r>
              <a:rPr lang="hu-HU" sz="3200" dirty="0" smtClean="0">
                <a:latin typeface="+mj-lt"/>
              </a:rPr>
              <a:t>Romániában.</a:t>
            </a:r>
            <a:endParaRPr lang="hu-HU" sz="3200" dirty="0">
              <a:latin typeface="+mj-lt"/>
            </a:endParaRPr>
          </a:p>
        </p:txBody>
      </p:sp>
      <p:pic>
        <p:nvPicPr>
          <p:cNvPr id="4" name="Picture 2" descr="KÃ©ptalÃ¡lat a kÃ¶vetkezÅre: âA nagyvÃ¡radi rÃ³mai katolikus szÃ©kesegyhÃ¡z hd belsejeâ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2764715"/>
            <a:ext cx="6013524" cy="4093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KÃ©ptalÃ¡lat a kÃ¶vetkezÅre: âA nagyvÃ¡radi rÃ³mai katolikus szÃ©kesegyhÃ¡z hd belsejeâ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13525" y="2764715"/>
            <a:ext cx="6178475" cy="409328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6604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294966" y="859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Kanonok sor</a:t>
            </a:r>
            <a:endParaRPr lang="hu-HU" sz="36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KÃ©ptalÃ¡lat a kÃ¶vetkezÅre: âkanonok sorâ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6662"/>
            <a:ext cx="628246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KÃ©ptalÃ¡lat a kÃ¶vetkezÅre: âkanonok sorâ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611" y="946673"/>
            <a:ext cx="5576047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>
            <a:off x="6282466" y="4059751"/>
            <a:ext cx="6096000" cy="12579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tooltip="Barokk"/>
              </a:rPr>
              <a:t>Barokk</a:t>
            </a:r>
            <a:r>
              <a:rPr lang="hu-HU" sz="24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emléképület </a:t>
            </a:r>
            <a:r>
              <a:rPr lang="hu-HU" sz="24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Nagyvárad"/>
              </a:rPr>
              <a:t>Nagyváradon</a:t>
            </a: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24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Szerves része Nagyvárad barokk negyedének.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3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886607" y="2203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Szigligeti Színház</a:t>
            </a:r>
            <a:endParaRPr lang="hu-HU" sz="36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KÃ©ptalÃ¡lat a kÃ¶vetkezÅre: âszigligeti szinhÃ¡z nagyvÃ¡radâ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48" y="3862551"/>
            <a:ext cx="4401338" cy="299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KÃ©ptalÃ¡lat a kÃ¶vetkezÅre: âszigligeti szinhÃ¡z nagyvÃ¡rad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KÃ©ptalÃ¡lat a kÃ¶vetkezÅre: âszigligeti szinhÃ¡z nagyvÃ¡radâ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056" name="Picture 8" descr="KÃ©ptalÃ¡lat a kÃ¶vetkezÅre: âszigligeti szinhÃ¡z nagyvÃ¡radâ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986" y="1303283"/>
            <a:ext cx="7126014" cy="441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72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3100" y="288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54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Sas palota</a:t>
            </a:r>
            <a:endParaRPr lang="hu-HU" sz="54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KÃ©ptalÃ¡lat a kÃ¶vetkezÅre: âsas palota nagyvÃ¡radâ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2772"/>
            <a:ext cx="12192000" cy="556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99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000"/>
            <a:ext cx="1919111" cy="2540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11" y="4318000"/>
            <a:ext cx="1919111" cy="254000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515" y="4308909"/>
            <a:ext cx="1919111" cy="25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889" y="4308909"/>
            <a:ext cx="1919111" cy="25400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509" y="0"/>
            <a:ext cx="6107492" cy="4580619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09" y="4580619"/>
            <a:ext cx="3469130" cy="228647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379" y="4308909"/>
            <a:ext cx="1919111" cy="25400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0873" cy="457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8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374900" y="3336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Király-hágó</a:t>
            </a:r>
            <a:endParaRPr lang="hu-HU" sz="36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6527"/>
            <a:ext cx="5195856" cy="5061473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56" y="2847453"/>
            <a:ext cx="6996144" cy="4010547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5705139" y="39802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Király-hágó, más néven Erdély kapuja, egy 582 méter magasságban található hágó. A kiegyezés után az Erdély megnevezés helyett gyakran a Királyhágón túl-t használták. Mellette található az ugyanígy nevezett falu is.</a:t>
            </a:r>
          </a:p>
          <a:p>
            <a:endParaRPr lang="hu-HU" sz="2000" b="0" i="0" dirty="0" smtClean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hu-H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régi kép 1940-ből származik.</a:t>
            </a:r>
            <a:endParaRPr lang="hu-HU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0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altLang="hu-HU" sz="32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Bánffyhunyad </a:t>
            </a:r>
            <a:r>
              <a:rPr lang="hu-HU" altLang="hu-HU" sz="32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Kalotaszeg fővárosa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268414"/>
            <a:ext cx="8302625" cy="4886325"/>
          </a:xfrm>
        </p:spPr>
        <p:txBody>
          <a:bodyPr/>
          <a:lstStyle/>
          <a:p>
            <a:r>
              <a:rPr lang="hu-HU" altLang="hu-HU" sz="2000" dirty="0"/>
              <a:t>Kalotaszeg történelmi központja.</a:t>
            </a:r>
            <a:r>
              <a:rPr lang="hu-HU" altLang="hu-HU" dirty="0"/>
              <a:t> </a:t>
            </a:r>
            <a:r>
              <a:rPr lang="hu-HU" altLang="hu-HU" sz="2000" dirty="0"/>
              <a:t>A református </a:t>
            </a:r>
            <a:r>
              <a:rPr lang="hu-HU" altLang="hu-HU" sz="2000" dirty="0" smtClean="0"/>
              <a:t>templomkertben található  a </a:t>
            </a:r>
            <a:r>
              <a:rPr lang="hu-HU" altLang="hu-HU" sz="2000" dirty="0"/>
              <a:t>magyar Szent Koronát mintázó </a:t>
            </a:r>
            <a:r>
              <a:rPr lang="hu-HU" altLang="hu-HU" sz="2000" dirty="0" smtClean="0"/>
              <a:t>millenniumi</a:t>
            </a:r>
            <a:r>
              <a:rPr lang="hu-HU" altLang="hu-HU" sz="2000" dirty="0"/>
              <a:t> </a:t>
            </a:r>
            <a:r>
              <a:rPr lang="hu-HU" altLang="hu-HU" sz="2000" dirty="0" smtClean="0"/>
              <a:t>emlékmű.</a:t>
            </a:r>
            <a:endParaRPr lang="hu-HU" altLang="hu-HU" sz="2000" dirty="0"/>
          </a:p>
          <a:p>
            <a:r>
              <a:rPr lang="hu-HU" altLang="hu-HU" sz="2000" dirty="0"/>
              <a:t>A bánffyhunyadi Magyar Hősök </a:t>
            </a:r>
            <a:r>
              <a:rPr lang="hu-HU" altLang="hu-HU" sz="2000" dirty="0" err="1" smtClean="0"/>
              <a:t>emlékköve</a:t>
            </a:r>
            <a:r>
              <a:rPr lang="hu-HU" altLang="hu-HU" sz="2000" dirty="0" smtClean="0"/>
              <a:t> </a:t>
            </a:r>
            <a:r>
              <a:rPr lang="hu-HU" altLang="hu-HU" sz="2000" dirty="0"/>
              <a:t>a református </a:t>
            </a:r>
            <a:r>
              <a:rPr lang="hu-HU" altLang="hu-HU" sz="2000" dirty="0" smtClean="0"/>
              <a:t>templomkertben található.</a:t>
            </a:r>
            <a:endParaRPr lang="hu-HU" altLang="hu-HU" sz="2000" dirty="0"/>
          </a:p>
          <a:p>
            <a:endParaRPr lang="hu-HU" altLang="hu-HU" sz="2000" dirty="0"/>
          </a:p>
        </p:txBody>
      </p:sp>
      <p:sp>
        <p:nvSpPr>
          <p:cNvPr id="3077" name="AutoShape 5" descr="KÃ©ptalÃ¡lat a kÃ¶vetkezÅre: âbÃ¡nffyhunyadâ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079" name="AutoShape 7" descr="KÃ©ptalÃ¡lat a kÃ¶vetkezÅre: âbÃ¡nffyhunyadâ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081" name="AutoShape 9" descr="KÃ©ptalÃ¡lat a kÃ¶vetkezÅre: âbÃ¡nffyhunyadâ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3082" name="Picture 10" descr="letöltés (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3068638"/>
            <a:ext cx="3382962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letöltés (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2781300"/>
            <a:ext cx="2260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4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Kolozsvár Szent Mihály  Templom</a:t>
            </a:r>
            <a:endParaRPr lang="hu-HU" sz="36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5" y="1628800"/>
            <a:ext cx="4518421" cy="3388816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A Kolozsvári </a:t>
            </a:r>
            <a:r>
              <a:rPr lang="hu-HU" sz="2400" b="1" dirty="0"/>
              <a:t>Szent Mihály-templom</a:t>
            </a:r>
            <a:r>
              <a:rPr lang="hu-HU" sz="2400" dirty="0"/>
              <a:t> Erdély második legnagyobb alapterületű temploma.  Kolozsvár főterén  áll. 76 méteres tornya (a kereszttel együtt 80 méter) a legmagasabb erdélyi </a:t>
            </a:r>
            <a:r>
              <a:rPr lang="hu-HU" sz="2400" dirty="0" smtClean="0"/>
              <a:t>templomtorony.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8519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dirty="0">
                <a:solidFill>
                  <a:srgbClr val="002060"/>
                </a:solidFill>
                <a:latin typeface="Castellar" panose="020A0402060406010301" pitchFamily="18" charset="0"/>
                <a:cs typeface="Times New Roman" panose="02020603050405020304" pitchFamily="18" charset="0"/>
              </a:rPr>
              <a:t>Kolozsvár Farkas utcai református templom</a:t>
            </a:r>
            <a:endParaRPr lang="hu-HU" sz="2800" dirty="0">
              <a:solidFill>
                <a:srgbClr val="002060"/>
              </a:solidFill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096000" y="3454729"/>
            <a:ext cx="5181600" cy="4351338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hu-HU" dirty="0"/>
              <a:t>A köztudat az erdélyi református egyház főtemplomának tartja, mivel hagyományosan itt iktatták be a püspököket.</a:t>
            </a:r>
          </a:p>
          <a:p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3969"/>
            <a:ext cx="5181600" cy="2914650"/>
          </a:xfrm>
        </p:spPr>
      </p:pic>
    </p:spTree>
    <p:extLst>
      <p:ext uri="{BB962C8B-B14F-4D97-AF65-F5344CB8AC3E}">
        <p14:creationId xmlns:p14="http://schemas.microsoft.com/office/powerpoint/2010/main" val="2665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09720" y="5000636"/>
            <a:ext cx="6000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A </a:t>
            </a:r>
            <a:r>
              <a:rPr lang="hu-HU" b="1" dirty="0"/>
              <a:t>Házsongárdi temető</a:t>
            </a:r>
            <a:r>
              <a:rPr lang="hu-HU" dirty="0"/>
              <a:t>  Kolozsvár történelmi </a:t>
            </a:r>
            <a:r>
              <a:rPr lang="hu-HU" dirty="0" smtClean="0"/>
              <a:t>temetőkertje.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809720" y="600076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Ritka szép fekvése, dús növényzete, monumentális emlékművei már a </a:t>
            </a:r>
            <a:r>
              <a:rPr lang="hu-HU" sz="1600" b="1" dirty="0"/>
              <a:t>19.</a:t>
            </a:r>
            <a:r>
              <a:rPr lang="hu-HU" sz="1600" b="1" dirty="0">
                <a:hlinkClick r:id="rId2" tooltip="19. század"/>
              </a:rPr>
              <a:t> </a:t>
            </a:r>
            <a:r>
              <a:rPr lang="hu-HU" sz="1600" b="1" dirty="0"/>
              <a:t>századvégén </a:t>
            </a:r>
            <a:r>
              <a:rPr lang="hu-HU" dirty="0"/>
              <a:t>híressé tették. </a:t>
            </a:r>
          </a:p>
        </p:txBody>
      </p:sp>
      <p:pic>
        <p:nvPicPr>
          <p:cNvPr id="5" name="Kép 4" descr="temető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04" y="1357298"/>
            <a:ext cx="6215106" cy="342902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738678" y="357166"/>
            <a:ext cx="257176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hu-HU" sz="2800" dirty="0">
                <a:solidFill>
                  <a:srgbClr val="002060"/>
                </a:solidFill>
                <a:latin typeface="Century" panose="02040604050505020304" pitchFamily="18" charset="0"/>
                <a:ea typeface="+mj-ea"/>
                <a:cs typeface="Times New Roman" panose="02020603050405020304" pitchFamily="18" charset="0"/>
              </a:rPr>
              <a:t>Házsongárdi temető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809720" y="5380672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Sok magyar híresség nyugszik itt, </a:t>
            </a:r>
            <a:r>
              <a:rPr lang="hu-HU" dirty="0" err="1" smtClean="0"/>
              <a:t>pl</a:t>
            </a:r>
            <a:r>
              <a:rPr lang="hu-HU" dirty="0" smtClean="0"/>
              <a:t>.:püspökök a MTA tagjai, írók, költők, többek között Fazekas Mihály.  </a:t>
            </a:r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6262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828800" y="279400"/>
            <a:ext cx="10515600" cy="132556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28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A Tordai Hasadék    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b="1" i="1" dirty="0">
                <a:latin typeface="+mj-lt"/>
                <a:ea typeface="Arial Unicode MS" pitchFamily="34" charset="-128"/>
                <a:cs typeface="Arial Unicode MS" pitchFamily="34" charset="-128"/>
              </a:rPr>
              <a:t>A tordai hasadék a vulkáni alkotás egyik legbámulatosabb remeke; itt egy hegylánc tetejétől a talapjáig kettérepedve. A két </a:t>
            </a:r>
            <a:r>
              <a:rPr lang="hu-HU" b="1" i="1" dirty="0" smtClean="0">
                <a:latin typeface="+mj-lt"/>
                <a:ea typeface="Arial Unicode MS" pitchFamily="34" charset="-128"/>
                <a:cs typeface="Arial Unicode MS" pitchFamily="34" charset="-128"/>
              </a:rPr>
              <a:t>fal </a:t>
            </a:r>
            <a:r>
              <a:rPr lang="hu-HU" b="1" i="1" dirty="0">
                <a:latin typeface="+mj-lt"/>
                <a:ea typeface="Arial Unicode MS" pitchFamily="34" charset="-128"/>
                <a:cs typeface="Arial Unicode MS" pitchFamily="34" charset="-128"/>
              </a:rPr>
              <a:t>kiálló sziklái és mélyedései még most is egymásba </a:t>
            </a:r>
            <a:r>
              <a:rPr lang="hu-HU" b="1" i="1" dirty="0" smtClean="0">
                <a:latin typeface="+mj-lt"/>
                <a:ea typeface="Arial Unicode MS" pitchFamily="34" charset="-128"/>
                <a:cs typeface="Arial Unicode MS" pitchFamily="34" charset="-128"/>
              </a:rPr>
              <a:t>illenek.</a:t>
            </a:r>
            <a:endParaRPr lang="hu-HU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459" y="5078239"/>
            <a:ext cx="2383352" cy="135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749300"/>
            <a:ext cx="5008977" cy="3430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280550"/>
            <a:ext cx="2326586" cy="103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28" y="4650110"/>
            <a:ext cx="3532444" cy="220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687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14" y="1"/>
            <a:ext cx="5591830" cy="348943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579476" y="1429407"/>
            <a:ext cx="5412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kb. 2 km hosszú szakadékon az </a:t>
            </a:r>
            <a:r>
              <a:rPr lang="hu-HU" dirty="0">
                <a:hlinkClick r:id="rId3" tooltip="Aranyos"/>
              </a:rPr>
              <a:t>Aranyosba</a:t>
            </a:r>
            <a:r>
              <a:rPr lang="hu-HU" dirty="0"/>
              <a:t> ömlő </a:t>
            </a:r>
            <a:r>
              <a:rPr lang="hu-HU" dirty="0" err="1">
                <a:hlinkClick r:id="rId4" tooltip="Hesdát-patak"/>
              </a:rPr>
              <a:t>Hesdát</a:t>
            </a:r>
            <a:r>
              <a:rPr lang="hu-HU" dirty="0">
                <a:hlinkClick r:id="rId4" tooltip="Hesdát-patak"/>
              </a:rPr>
              <a:t>-patak</a:t>
            </a:r>
            <a:r>
              <a:rPr lang="hu-HU" dirty="0"/>
              <a:t> folyik </a:t>
            </a:r>
            <a:r>
              <a:rPr lang="hu-HU" dirty="0" smtClean="0"/>
              <a:t>át. Ezek a sziklafalak </a:t>
            </a:r>
            <a:r>
              <a:rPr lang="hu-HU" dirty="0"/>
              <a:t>250-300 méter magasak. A falakban 32 feltárt barlang van, ezek közül a legnagyobb a </a:t>
            </a:r>
            <a:r>
              <a:rPr lang="hu-HU" dirty="0" err="1" smtClean="0"/>
              <a:t>Porlik</a:t>
            </a:r>
            <a:r>
              <a:rPr lang="hu-HU" dirty="0" smtClean="0"/>
              <a:t>-barlang.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579476" y="651641"/>
            <a:ext cx="5118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tordai hasadék a vulkáni alkotás egyik legbámulatosabb remeke; itt egy hegylánc </a:t>
            </a:r>
            <a:r>
              <a:rPr lang="hu-HU" dirty="0" err="1"/>
              <a:t>tetejétől</a:t>
            </a:r>
            <a:r>
              <a:rPr lang="hu-HU" dirty="0"/>
              <a:t> a talapjáig </a:t>
            </a:r>
            <a:r>
              <a:rPr lang="hu-HU" dirty="0" smtClean="0"/>
              <a:t>kettérepedve.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399394" y="3928188"/>
            <a:ext cx="5118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város híres sóbányájával is büszkélkedhet. A bánya a 17. századtól 1932-ig működött. A második világháborúban légvédelmi búvóhelyként használták, később pedig sajtot érleltek a járatokban. Az 1990-es évek eleje óta látogatható turisztikai nevezetesség. Levegője jótékony hatású légúti betegségekben szenvedők számára.</a:t>
            </a:r>
          </a:p>
          <a:p>
            <a:endParaRPr lang="hu-HU" dirty="0"/>
          </a:p>
        </p:txBody>
      </p:sp>
      <p:pic>
        <p:nvPicPr>
          <p:cNvPr id="2050" name="Picture 2" descr="KÃ©ptalÃ¡lat a kÃ¶vetkezÅre: âtordai sÃ³bÃ¡nyaâ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44" y="3489433"/>
            <a:ext cx="5643556" cy="325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17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43200" y="582801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000" dirty="0">
                <a:solidFill>
                  <a:srgbClr val="222222"/>
                </a:solidFill>
              </a:rPr>
              <a:t>Korond falu a romániai Hargita megyében, Korond község központja. A Sóvidék legnevezetesebb települése, iparművészeti, idegenforgalmi és művelődési központja.</a:t>
            </a:r>
            <a:endParaRPr lang="hu-HU" sz="2000" dirty="0"/>
          </a:p>
        </p:txBody>
      </p:sp>
      <p:pic>
        <p:nvPicPr>
          <p:cNvPr id="3074" name="Picture 2" descr="KÃ©ptalÃ¡lat a kÃ¶vetkezÅre: âkorond erdÃ©ly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897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3606800" y="0"/>
            <a:ext cx="37338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 sz="3600"/>
            </a:pPr>
            <a:r>
              <a:rPr lang="hu-HU" sz="2800" dirty="0">
                <a:solidFill>
                  <a:srgbClr val="002060"/>
                </a:solidFill>
                <a:latin typeface="Century" panose="02040604050505020304" pitchFamily="18" charset="0"/>
                <a:ea typeface="+mj-ea"/>
                <a:cs typeface="Times New Roman" panose="02020603050405020304" pitchFamily="18" charset="0"/>
              </a:rPr>
              <a:t>Korond</a:t>
            </a:r>
          </a:p>
        </p:txBody>
      </p:sp>
    </p:spTree>
    <p:extLst>
      <p:ext uri="{BB962C8B-B14F-4D97-AF65-F5344CB8AC3E}">
        <p14:creationId xmlns:p14="http://schemas.microsoft.com/office/powerpoint/2010/main" val="31869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148908" y="322668"/>
            <a:ext cx="3154679" cy="692867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compatLnSpc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 sz="3600"/>
            </a:pPr>
            <a:r>
              <a:rPr lang="de-DE" sz="4400" dirty="0" err="1">
                <a:solidFill>
                  <a:srgbClr val="002060"/>
                </a:solidFill>
                <a:latin typeface="Century" panose="02040604050505020304" pitchFamily="18" charset="0"/>
                <a:ea typeface="+mj-ea"/>
                <a:cs typeface="Times New Roman" panose="02020603050405020304" pitchFamily="18" charset="0"/>
              </a:rPr>
              <a:t>Farkaslaka</a:t>
            </a:r>
            <a:endParaRPr lang="de-DE" sz="4400" dirty="0">
              <a:solidFill>
                <a:srgbClr val="002060"/>
              </a:solidFill>
              <a:latin typeface="Century" panose="020406040505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850106" y="1796220"/>
            <a:ext cx="3598318" cy="712283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compatLnSpc="0"/>
          <a:lstStyle/>
          <a:p>
            <a:pPr hangingPunct="0">
              <a:defRPr sz="2400" b="1" i="1" u="sng">
                <a:uFillTx/>
              </a:defRPr>
            </a:pPr>
            <a:r>
              <a:rPr lang="de-DE" sz="2177" b="1" i="1" u="sng">
                <a:latin typeface="Arial" pitchFamily="18"/>
                <a:ea typeface="Andale Sans UI" pitchFamily="2"/>
                <a:cs typeface="Tahoma" pitchFamily="2"/>
              </a:rPr>
              <a:t>Falu Romániában Hargita megyében.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850106" y="2775977"/>
            <a:ext cx="4245611" cy="712283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compatLnSpc="0"/>
          <a:lstStyle/>
          <a:p>
            <a:pPr hangingPunct="0">
              <a:defRPr sz="2400" b="1" i="1" u="sng">
                <a:uFillTx/>
              </a:defRPr>
            </a:pPr>
            <a:r>
              <a:rPr lang="de-DE" sz="2177" b="1" i="1" u="sng">
                <a:latin typeface="Arial" pitchFamily="18"/>
                <a:ea typeface="Andale Sans UI" pitchFamily="2"/>
                <a:cs typeface="Tahoma" pitchFamily="2"/>
              </a:rPr>
              <a:t>Tamási Áron is itt született 1897-ben.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912180" y="1159344"/>
            <a:ext cx="5279820" cy="569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850106" y="3755734"/>
            <a:ext cx="3132953" cy="2285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77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609600"/>
            <a:ext cx="58578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 1897</a:t>
            </a:r>
            <a:r>
              <a:rPr lang="hu-HU" dirty="0"/>
              <a:t>. szeptember 19-én </a:t>
            </a:r>
            <a:r>
              <a:rPr lang="hu-HU" dirty="0" smtClean="0"/>
              <a:t>született </a:t>
            </a:r>
            <a:r>
              <a:rPr lang="hu-HU" dirty="0" err="1"/>
              <a:t>Farkaslakán</a:t>
            </a:r>
            <a:r>
              <a:rPr lang="hu-HU" dirty="0"/>
              <a:t>. 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Apja </a:t>
            </a:r>
            <a:r>
              <a:rPr lang="hu-HU" dirty="0"/>
              <a:t>Tamás Dénes, földműves, anyja Fancsali Márta. </a:t>
            </a:r>
            <a:endParaRPr lang="hu-HU" dirty="0" smtClean="0"/>
          </a:p>
          <a:p>
            <a:endParaRPr lang="hu-HU" dirty="0"/>
          </a:p>
          <a:p>
            <a:r>
              <a:rPr lang="hu-HU" dirty="0" smtClean="0"/>
              <a:t>Kilencéves </a:t>
            </a:r>
            <a:r>
              <a:rPr lang="hu-HU" dirty="0"/>
              <a:t>korában pisztollyal ellőtte a bal hüvelykujját, ezért a szülők úgy határoztak, hogy taníttatni fogják, mert nem lesz képes elvégezni a gazdasági munkát</a:t>
            </a:r>
            <a:r>
              <a:rPr lang="hu-HU" dirty="0"/>
              <a:t>.</a:t>
            </a:r>
            <a:r>
              <a:rPr lang="hu-HU" baseline="30000" dirty="0"/>
              <a:t> </a:t>
            </a:r>
            <a:endParaRPr lang="hu-HU" baseline="30000" dirty="0" smtClean="0"/>
          </a:p>
          <a:p>
            <a:endParaRPr lang="hu-HU" baseline="30000" dirty="0" smtClean="0"/>
          </a:p>
          <a:p>
            <a:r>
              <a:rPr lang="hu-HU" baseline="30000" dirty="0" smtClean="0"/>
              <a:t> </a:t>
            </a:r>
            <a:r>
              <a:rPr lang="hu-HU" dirty="0" smtClean="0"/>
              <a:t> </a:t>
            </a:r>
            <a:r>
              <a:rPr lang="hu-HU" dirty="0"/>
              <a:t>1904-től  </a:t>
            </a:r>
            <a:r>
              <a:rPr lang="hu-HU" dirty="0" err="1"/>
              <a:t>Farkaslakán</a:t>
            </a:r>
            <a:r>
              <a:rPr lang="hu-HU" dirty="0"/>
              <a:t> </a:t>
            </a:r>
            <a:r>
              <a:rPr lang="hu-HU" dirty="0"/>
              <a:t>járt elemi </a:t>
            </a:r>
            <a:r>
              <a:rPr lang="hu-HU" dirty="0" smtClean="0"/>
              <a:t>iskolába, majd a</a:t>
            </a:r>
            <a:r>
              <a:rPr lang="hu-HU" dirty="0"/>
              <a:t> </a:t>
            </a:r>
            <a:r>
              <a:rPr lang="hu-HU" dirty="0"/>
              <a:t>székelyudvarhelyi </a:t>
            </a:r>
            <a:r>
              <a:rPr lang="hu-HU" dirty="0"/>
              <a:t> </a:t>
            </a:r>
            <a:r>
              <a:rPr lang="hu-HU" dirty="0"/>
              <a:t>katolikus főgimnázium</a:t>
            </a:r>
            <a:r>
              <a:rPr lang="hu-HU" dirty="0"/>
              <a:t> tanulója (amit halála után róla neveznek majd el). 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1916-ban </a:t>
            </a:r>
            <a:r>
              <a:rPr lang="hu-HU" dirty="0"/>
              <a:t>behívták katonának</a:t>
            </a:r>
            <a:r>
              <a:rPr lang="hu-HU" dirty="0" smtClean="0"/>
              <a:t>. Őrvezetőként </a:t>
            </a:r>
            <a:r>
              <a:rPr lang="hu-HU" dirty="0"/>
              <a:t>az olasz frontra került.</a:t>
            </a:r>
          </a:p>
          <a:p>
            <a:r>
              <a:rPr lang="hu-HU" dirty="0"/>
              <a:t> </a:t>
            </a:r>
            <a:r>
              <a:rPr lang="hu-HU" dirty="0" smtClean="0"/>
              <a:t>1918-ban megkezdte jogi </a:t>
            </a:r>
            <a:r>
              <a:rPr lang="hu-HU" dirty="0" err="1" smtClean="0"/>
              <a:t>tanulmányaita</a:t>
            </a:r>
            <a:r>
              <a:rPr lang="hu-HU" dirty="0"/>
              <a:t> </a:t>
            </a:r>
            <a:r>
              <a:rPr lang="hu-HU" dirty="0"/>
              <a:t>kolozsvári</a:t>
            </a:r>
            <a:r>
              <a:rPr lang="hu-HU" dirty="0"/>
              <a:t> egyetemen, majd 1921-ben, miután diplomát szerzett, a Kereskedelmi </a:t>
            </a:r>
            <a:r>
              <a:rPr lang="hu-HU" dirty="0"/>
              <a:t>Akadémián tanult </a:t>
            </a:r>
            <a:r>
              <a:rPr lang="hu-HU" dirty="0"/>
              <a:t>tovább, ahol 1922-ben kapott diplomát. 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Nevét megváltoztatta  </a:t>
            </a:r>
            <a:r>
              <a:rPr lang="hu-HU" dirty="0"/>
              <a:t>Tamás Jánosról Tamási Áronra. </a:t>
            </a:r>
            <a:endParaRPr lang="hu-HU" dirty="0" smtClean="0"/>
          </a:p>
          <a:p>
            <a:endParaRPr lang="hu-HU" dirty="0"/>
          </a:p>
          <a:p>
            <a:r>
              <a:rPr lang="hu-HU" dirty="0" smtClean="0"/>
              <a:t>Tanulmányai </a:t>
            </a:r>
            <a:r>
              <a:rPr lang="hu-HU" dirty="0"/>
              <a:t>befejeztével banktisztviselőként helyezkedett el előbb Kolozsváron, majd Brassóban.</a:t>
            </a:r>
          </a:p>
        </p:txBody>
      </p:sp>
      <p:pic>
        <p:nvPicPr>
          <p:cNvPr id="15362" name="Picture 2" descr="KÃ©ptalÃ¡lat a kÃ¶vetkezÅre: âFarkaslakaâ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6538" y="4929174"/>
            <a:ext cx="2884996" cy="1928826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7076538" y="4332278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Születési </a:t>
            </a:r>
            <a:r>
              <a:rPr lang="hu-HU" dirty="0" smtClean="0"/>
              <a:t>helye: </a:t>
            </a:r>
            <a:r>
              <a:rPr lang="hu-HU" dirty="0" err="1" smtClean="0"/>
              <a:t>Farkaslaka</a:t>
            </a:r>
            <a:endParaRPr lang="hu-HU" dirty="0"/>
          </a:p>
        </p:txBody>
      </p:sp>
      <p:pic>
        <p:nvPicPr>
          <p:cNvPr id="15364" name="Picture 4" descr="KÃ©ptalÃ¡lat a kÃ¶vetkezÅre: âtamÃ¡si Ã¡ron erdÃ©lybenâ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6538" y="-1"/>
            <a:ext cx="2786082" cy="3812533"/>
          </a:xfrm>
          <a:prstGeom prst="rect">
            <a:avLst/>
          </a:prstGeom>
          <a:noFill/>
        </p:spPr>
      </p:pic>
      <p:sp>
        <p:nvSpPr>
          <p:cNvPr id="3" name="Szövegdoboz 2"/>
          <p:cNvSpPr txBox="1"/>
          <p:nvPr/>
        </p:nvSpPr>
        <p:spPr>
          <a:xfrm>
            <a:off x="-449801" y="127000"/>
            <a:ext cx="5067300" cy="59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 sz="3600"/>
            </a:pPr>
            <a:r>
              <a:rPr lang="hu-HU" sz="3600" dirty="0">
                <a:solidFill>
                  <a:srgbClr val="002060"/>
                </a:solidFill>
                <a:latin typeface="Castellar" panose="020A0402060406010301" pitchFamily="18" charset="0"/>
                <a:ea typeface="+mj-ea"/>
                <a:cs typeface="Times New Roman" panose="02020603050405020304" pitchFamily="18" charset="0"/>
              </a:rPr>
              <a:t>Tamási Áron </a:t>
            </a:r>
            <a:endParaRPr lang="hu-HU" sz="3600" dirty="0">
              <a:solidFill>
                <a:srgbClr val="002060"/>
              </a:solidFill>
              <a:latin typeface="Castellar" panose="020A0402060406010301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453190" y="-71461"/>
            <a:ext cx="421481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Az első világháború után családjával együtt a Romániához csatolt Erdélyben </a:t>
            </a:r>
            <a:r>
              <a:rPr lang="hu-HU" dirty="0" smtClean="0"/>
              <a:t>maradt.</a:t>
            </a:r>
          </a:p>
          <a:p>
            <a:endParaRPr lang="hu-HU" dirty="0"/>
          </a:p>
          <a:p>
            <a:r>
              <a:rPr lang="hu-HU" dirty="0" smtClean="0"/>
              <a:t> </a:t>
            </a:r>
            <a:r>
              <a:rPr lang="hu-HU" dirty="0"/>
              <a:t> 1923 júliusában, huszonhat éves korában kivándorolt az </a:t>
            </a:r>
            <a:r>
              <a:rPr lang="hu-HU" dirty="0"/>
              <a:t>Amerikai </a:t>
            </a:r>
            <a:r>
              <a:rPr lang="hu-HU" dirty="0"/>
              <a:t>Egyesült Államokba, ahol volt alkalmi munkás, majd banktisztviselő </a:t>
            </a:r>
            <a:r>
              <a:rPr lang="hu-HU" dirty="0" smtClean="0"/>
              <a:t>is.</a:t>
            </a:r>
          </a:p>
          <a:p>
            <a:endParaRPr lang="hu-HU" dirty="0" smtClean="0"/>
          </a:p>
          <a:p>
            <a:r>
              <a:rPr lang="hu-HU" dirty="0" smtClean="0"/>
              <a:t>A</a:t>
            </a:r>
            <a:r>
              <a:rPr lang="hu-HU" dirty="0"/>
              <a:t> </a:t>
            </a:r>
            <a:r>
              <a:rPr lang="hu-HU" dirty="0"/>
              <a:t>székely</a:t>
            </a:r>
            <a:r>
              <a:rPr lang="hu-HU" dirty="0"/>
              <a:t> népballadák, népdalok és népi mókák ihlették azokat a novellákat, amelyekből első kötete, a </a:t>
            </a:r>
            <a:r>
              <a:rPr lang="hu-HU" i="1" dirty="0"/>
              <a:t>Lélekindulás</a:t>
            </a:r>
            <a:r>
              <a:rPr lang="hu-HU" dirty="0"/>
              <a:t> </a:t>
            </a:r>
            <a:r>
              <a:rPr lang="hu-HU" dirty="0" smtClean="0"/>
              <a:t>összeállt.</a:t>
            </a:r>
          </a:p>
          <a:p>
            <a:endParaRPr lang="hu-HU" dirty="0"/>
          </a:p>
          <a:p>
            <a:r>
              <a:rPr lang="hu-HU" dirty="0" smtClean="0"/>
              <a:t>Regénytrilógiája rendkívül népszerű lett. Főhőse Ábel, az </a:t>
            </a:r>
            <a:r>
              <a:rPr lang="hu-HU" dirty="0" err="1" smtClean="0"/>
              <a:t>éleseszű</a:t>
            </a:r>
            <a:r>
              <a:rPr lang="hu-HU" dirty="0" smtClean="0"/>
              <a:t> székely fiú.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6524628" y="4572009"/>
            <a:ext cx="38576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K</a:t>
            </a:r>
            <a:r>
              <a:rPr lang="hu-HU" dirty="0" smtClean="0"/>
              <a:t>itüntették </a:t>
            </a:r>
            <a:r>
              <a:rPr lang="hu-HU" dirty="0"/>
              <a:t>a Kossuth-díjjal is. </a:t>
            </a:r>
            <a:endParaRPr lang="hu-HU" dirty="0" smtClean="0"/>
          </a:p>
          <a:p>
            <a:endParaRPr lang="hu-HU" dirty="0"/>
          </a:p>
          <a:p>
            <a:r>
              <a:rPr lang="hu-HU" dirty="0" smtClean="0"/>
              <a:t>1956</a:t>
            </a:r>
            <a:r>
              <a:rPr lang="hu-HU" dirty="0"/>
              <a:t> szeptemberétől </a:t>
            </a:r>
            <a:r>
              <a:rPr lang="hu-HU" dirty="0"/>
              <a:t>1957 </a:t>
            </a:r>
            <a:r>
              <a:rPr lang="hu-HU" dirty="0" smtClean="0"/>
              <a:t>áprilisáig </a:t>
            </a:r>
            <a:r>
              <a:rPr lang="hu-HU" dirty="0"/>
              <a:t>a Magyar </a:t>
            </a:r>
            <a:r>
              <a:rPr lang="hu-HU" dirty="0" smtClean="0"/>
              <a:t>Írók Szövetségének</a:t>
            </a:r>
            <a:r>
              <a:rPr lang="hu-HU" dirty="0"/>
              <a:t> társelnöke </a:t>
            </a:r>
            <a:r>
              <a:rPr lang="hu-HU" dirty="0"/>
              <a:t>volt.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666844" y="6072208"/>
            <a:ext cx="3643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u="sng" dirty="0"/>
              <a:t>Halála időpontja</a:t>
            </a:r>
            <a:r>
              <a:rPr lang="hu-HU" b="1" dirty="0"/>
              <a:t>: </a:t>
            </a:r>
            <a:r>
              <a:rPr lang="hu-HU" dirty="0"/>
              <a:t>1966. május 26.</a:t>
            </a:r>
          </a:p>
          <a:p>
            <a:r>
              <a:rPr lang="hu-HU" b="1" dirty="0"/>
              <a:t>Halálának helye: </a:t>
            </a:r>
            <a:r>
              <a:rPr lang="hu-HU" dirty="0"/>
              <a:t>Budapest</a:t>
            </a:r>
          </a:p>
        </p:txBody>
      </p:sp>
      <p:pic>
        <p:nvPicPr>
          <p:cNvPr id="2050" name="Picture 2" descr="KÃ©ptalÃ¡lat a kÃ¶vetkezÅre: âtamÃ¡si Ã¡ron halÃ¡laâ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282" y="3286124"/>
            <a:ext cx="3643338" cy="2643206"/>
          </a:xfrm>
          <a:prstGeom prst="rect">
            <a:avLst/>
          </a:prstGeom>
          <a:noFill/>
        </p:spPr>
      </p:pic>
      <p:pic>
        <p:nvPicPr>
          <p:cNvPr id="2052" name="Picture 4" descr="KÃ©ptalÃ¡lat a kÃ¶vetkezÅre: âtamÃ¡si Ã¡ronâ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8282" y="142852"/>
            <a:ext cx="1969740" cy="2928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830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351</Words>
  <Application>Microsoft Office PowerPoint</Application>
  <PresentationFormat>Szélesvásznú</PresentationFormat>
  <Paragraphs>79</Paragraphs>
  <Slides>22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36" baseType="lpstr">
      <vt:lpstr>Andale Sans UI</vt:lpstr>
      <vt:lpstr>Arial</vt:lpstr>
      <vt:lpstr>Arial</vt:lpstr>
      <vt:lpstr>Arial Unicode MS</vt:lpstr>
      <vt:lpstr>Berlin Sans FB</vt:lpstr>
      <vt:lpstr>Berlin Sans FB Demi</vt:lpstr>
      <vt:lpstr>Calibri</vt:lpstr>
      <vt:lpstr>Calibri Light</vt:lpstr>
      <vt:lpstr>Castellar</vt:lpstr>
      <vt:lpstr>Century</vt:lpstr>
      <vt:lpstr>Rockwell</vt:lpstr>
      <vt:lpstr>Tahoma</vt:lpstr>
      <vt:lpstr>Times New Roman</vt:lpstr>
      <vt:lpstr>Office-téma</vt:lpstr>
      <vt:lpstr>Határtalanul</vt:lpstr>
      <vt:lpstr>PowerPoint-bemutató</vt:lpstr>
      <vt:lpstr>Nagyszalonta </vt:lpstr>
      <vt:lpstr>Öreg torony-Csonka torony </vt:lpstr>
      <vt:lpstr>Nagyvárad</vt:lpstr>
      <vt:lpstr>A nagyváradi római katolikus székesegyház</vt:lpstr>
      <vt:lpstr>PowerPoint-bemutató</vt:lpstr>
      <vt:lpstr>Kanonok sor</vt:lpstr>
      <vt:lpstr>Szigligeti Színház</vt:lpstr>
      <vt:lpstr>Sas palota</vt:lpstr>
      <vt:lpstr> </vt:lpstr>
      <vt:lpstr>Király-hágó</vt:lpstr>
      <vt:lpstr>Bánffyhunyad Kalotaszeg fővárosa</vt:lpstr>
      <vt:lpstr>Kolozsvár Szent Mihály  Templom</vt:lpstr>
      <vt:lpstr>Kolozsvár Farkas utcai református templom</vt:lpstr>
      <vt:lpstr>PowerPoint-bemutató</vt:lpstr>
      <vt:lpstr>A Tordai Hasadék      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</dc:title>
  <dc:creator>Irodalom terem</dc:creator>
  <cp:lastModifiedBy>Irodalom terem</cp:lastModifiedBy>
  <cp:revision>27</cp:revision>
  <dcterms:created xsi:type="dcterms:W3CDTF">2018-05-14T06:20:04Z</dcterms:created>
  <dcterms:modified xsi:type="dcterms:W3CDTF">2018-05-14T11:47:29Z</dcterms:modified>
</cp:coreProperties>
</file>